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Default Extension="tiff" ContentType="image/tiff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3" r:id="rId4"/>
    <p:sldId id="280" r:id="rId5"/>
    <p:sldId id="281" r:id="rId6"/>
    <p:sldId id="282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277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B1C"/>
    <a:srgbClr val="8BA4D5"/>
    <a:srgbClr val="F8981C"/>
    <a:srgbClr val="D4CFB4"/>
    <a:srgbClr val="800000"/>
    <a:srgbClr val="A50021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10" autoAdjust="0"/>
    <p:restoredTop sz="94660"/>
  </p:normalViewPr>
  <p:slideViewPr>
    <p:cSldViewPr showGuides="1">
      <p:cViewPr varScale="1">
        <p:scale>
          <a:sx n="81" d="100"/>
          <a:sy n="81" d="100"/>
        </p:scale>
        <p:origin x="-96" y="-654"/>
      </p:cViewPr>
      <p:guideLst>
        <p:guide orient="horz" pos="94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6.local.wiche.edu\group\WCET\Managing%20Online%20Education\2011\Results\MOE%20Data%20-%202011%20-%20Oct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poulin\Documents\Indiana%20Cost%20Price%20Models%2003-09-1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Charts!$B$5:$B$14</c:f>
              <c:strCache>
                <c:ptCount val="10"/>
                <c:pt idx="0">
                  <c:v>Employers resist hiring online graduates</c:v>
                </c:pt>
                <c:pt idx="1">
                  <c:v>Union agreements covering faculty &amp; staff</c:v>
                </c:pt>
                <c:pt idx="2">
                  <c:v>National/regional accrediting agencies </c:v>
                </c:pt>
                <c:pt idx="3">
                  <c:v>Disciplinary accrediting agencies</c:v>
                </c:pt>
                <c:pt idx="4">
                  <c:v>State regulations/authorities</c:v>
                </c:pt>
                <c:pt idx="5">
                  <c:v>Lack key resources (instructors/support staff)</c:v>
                </c:pt>
                <c:pt idx="6">
                  <c:v>Budget cuts</c:v>
                </c:pt>
                <c:pt idx="7">
                  <c:v>Faculty resistance to teaching online courses </c:v>
                </c:pt>
                <c:pt idx="8">
                  <c:v>Federal regulations governing financial aid</c:v>
                </c:pt>
                <c:pt idx="9">
                  <c:v>Demand of online courses exceeds capacity</c:v>
                </c:pt>
              </c:strCache>
            </c:strRef>
          </c:cat>
          <c:val>
            <c:numRef>
              <c:f>Charts!$C$5:$C$14</c:f>
              <c:numCache>
                <c:formatCode>0.0</c:formatCode>
                <c:ptCount val="10"/>
                <c:pt idx="0">
                  <c:v>12.3</c:v>
                </c:pt>
                <c:pt idx="1">
                  <c:v>18.5</c:v>
                </c:pt>
                <c:pt idx="2">
                  <c:v>20</c:v>
                </c:pt>
                <c:pt idx="3">
                  <c:v>25.6</c:v>
                </c:pt>
                <c:pt idx="4">
                  <c:v>47.2</c:v>
                </c:pt>
                <c:pt idx="5">
                  <c:v>49.7</c:v>
                </c:pt>
                <c:pt idx="6">
                  <c:v>51.8</c:v>
                </c:pt>
                <c:pt idx="7">
                  <c:v>53.3</c:v>
                </c:pt>
                <c:pt idx="8">
                  <c:v>59.5</c:v>
                </c:pt>
                <c:pt idx="9">
                  <c:v>59.5</c:v>
                </c:pt>
              </c:numCache>
            </c:numRef>
          </c:val>
        </c:ser>
        <c:axId val="36432128"/>
        <c:axId val="36454400"/>
      </c:barChart>
      <c:catAx>
        <c:axId val="36432128"/>
        <c:scaling>
          <c:orientation val="minMax"/>
        </c:scaling>
        <c:axPos val="l"/>
        <c:tickLblPos val="nextTo"/>
        <c:crossAx val="36454400"/>
        <c:crosses val="autoZero"/>
        <c:auto val="1"/>
        <c:lblAlgn val="ctr"/>
        <c:lblOffset val="100"/>
      </c:catAx>
      <c:valAx>
        <c:axId val="36454400"/>
        <c:scaling>
          <c:orientation val="minMax"/>
        </c:scaling>
        <c:axPos val="b"/>
        <c:majorGridlines/>
        <c:numFmt formatCode="0" sourceLinked="0"/>
        <c:tickLblPos val="nextTo"/>
        <c:crossAx val="36432128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showVal val="1"/>
          </c:dLbls>
          <c:cat>
            <c:strRef>
              <c:f>Charts!$B$46:$B$56</c:f>
              <c:strCache>
                <c:ptCount val="11"/>
                <c:pt idx="0">
                  <c:v>Decentralizing management of online programs     </c:v>
                </c:pt>
                <c:pt idx="1">
                  <c:v>Centralizing purchasing of technology resources</c:v>
                </c:pt>
                <c:pt idx="2">
                  <c:v>Academic program consolidation</c:v>
                </c:pt>
                <c:pt idx="3">
                  <c:v>Coordinating assessment activities</c:v>
                </c:pt>
                <c:pt idx="4">
                  <c:v>Integrating online/on-campus support services</c:v>
                </c:pt>
                <c:pt idx="5">
                  <c:v>Centralizing management of online programs</c:v>
                </c:pt>
                <c:pt idx="6">
                  <c:v>Change in senior personnel for online program</c:v>
                </c:pt>
                <c:pt idx="7">
                  <c:v>Change in institutional leadership</c:v>
                </c:pt>
                <c:pt idx="8">
                  <c:v>Responding to the impact of program expansion</c:v>
                </c:pt>
                <c:pt idx="9">
                  <c:v>Coordinating instructional resources</c:v>
                </c:pt>
                <c:pt idx="10">
                  <c:v>Budget issues</c:v>
                </c:pt>
              </c:strCache>
            </c:strRef>
          </c:cat>
          <c:val>
            <c:numRef>
              <c:f>Charts!$C$46:$C$56</c:f>
              <c:numCache>
                <c:formatCode>0.0</c:formatCode>
                <c:ptCount val="11"/>
                <c:pt idx="0">
                  <c:v>3</c:v>
                </c:pt>
                <c:pt idx="1">
                  <c:v>11.6</c:v>
                </c:pt>
                <c:pt idx="2">
                  <c:v>14.1</c:v>
                </c:pt>
                <c:pt idx="3">
                  <c:v>20.100000000000001</c:v>
                </c:pt>
                <c:pt idx="4">
                  <c:v>27.1</c:v>
                </c:pt>
                <c:pt idx="5">
                  <c:v>28.6</c:v>
                </c:pt>
                <c:pt idx="6">
                  <c:v>33.200000000000003</c:v>
                </c:pt>
                <c:pt idx="7">
                  <c:v>36.200000000000003</c:v>
                </c:pt>
                <c:pt idx="8">
                  <c:v>40.200000000000003</c:v>
                </c:pt>
                <c:pt idx="9">
                  <c:v>40.700000000000003</c:v>
                </c:pt>
                <c:pt idx="10">
                  <c:v>51.3</c:v>
                </c:pt>
              </c:numCache>
            </c:numRef>
          </c:val>
        </c:ser>
        <c:axId val="37882496"/>
        <c:axId val="37912960"/>
      </c:barChart>
      <c:catAx>
        <c:axId val="37882496"/>
        <c:scaling>
          <c:orientation val="minMax"/>
        </c:scaling>
        <c:axPos val="l"/>
        <c:tickLblPos val="nextTo"/>
        <c:crossAx val="37912960"/>
        <c:crossesAt val="0"/>
        <c:auto val="1"/>
        <c:lblAlgn val="ctr"/>
        <c:lblOffset val="100"/>
      </c:catAx>
      <c:valAx>
        <c:axId val="37912960"/>
        <c:scaling>
          <c:orientation val="minMax"/>
        </c:scaling>
        <c:axPos val="b"/>
        <c:majorGridlines/>
        <c:numFmt formatCode="0" sourceLinked="0"/>
        <c:tickLblPos val="nextTo"/>
        <c:crossAx val="37882496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showVal val="1"/>
          </c:dLbls>
          <c:cat>
            <c:strRef>
              <c:f>Charts!$B$46:$B$56</c:f>
              <c:strCache>
                <c:ptCount val="11"/>
                <c:pt idx="0">
                  <c:v>Decentralizing management of online programs     </c:v>
                </c:pt>
                <c:pt idx="1">
                  <c:v>Centralizing purchasing of technology resources</c:v>
                </c:pt>
                <c:pt idx="2">
                  <c:v>Academic program consolidation</c:v>
                </c:pt>
                <c:pt idx="3">
                  <c:v>Coordinating assessment activities</c:v>
                </c:pt>
                <c:pt idx="4">
                  <c:v>Integrating online/on-campus support services</c:v>
                </c:pt>
                <c:pt idx="5">
                  <c:v>Centralizing management of online programs</c:v>
                </c:pt>
                <c:pt idx="6">
                  <c:v>Change in senior personnel for online program</c:v>
                </c:pt>
                <c:pt idx="7">
                  <c:v>Change in institutional leadership</c:v>
                </c:pt>
                <c:pt idx="8">
                  <c:v>Responding to the impact of program expansion</c:v>
                </c:pt>
                <c:pt idx="9">
                  <c:v>Coordinating instructional resources</c:v>
                </c:pt>
                <c:pt idx="10">
                  <c:v>Budget issues</c:v>
                </c:pt>
              </c:strCache>
            </c:strRef>
          </c:cat>
          <c:val>
            <c:numRef>
              <c:f>Charts!$C$46:$C$56</c:f>
              <c:numCache>
                <c:formatCode>0.0</c:formatCode>
                <c:ptCount val="11"/>
                <c:pt idx="0">
                  <c:v>3</c:v>
                </c:pt>
                <c:pt idx="1">
                  <c:v>11.6</c:v>
                </c:pt>
                <c:pt idx="2">
                  <c:v>14.1</c:v>
                </c:pt>
                <c:pt idx="3">
                  <c:v>20.100000000000001</c:v>
                </c:pt>
                <c:pt idx="4">
                  <c:v>27.1</c:v>
                </c:pt>
                <c:pt idx="5">
                  <c:v>28.6</c:v>
                </c:pt>
                <c:pt idx="6">
                  <c:v>33.200000000000003</c:v>
                </c:pt>
                <c:pt idx="7">
                  <c:v>36.200000000000003</c:v>
                </c:pt>
                <c:pt idx="8">
                  <c:v>40.200000000000003</c:v>
                </c:pt>
                <c:pt idx="9">
                  <c:v>40.700000000000003</c:v>
                </c:pt>
                <c:pt idx="10">
                  <c:v>51.3</c:v>
                </c:pt>
              </c:numCache>
            </c:numRef>
          </c:val>
        </c:ser>
        <c:axId val="37970304"/>
        <c:axId val="37971840"/>
      </c:barChart>
      <c:catAx>
        <c:axId val="37970304"/>
        <c:scaling>
          <c:orientation val="minMax"/>
        </c:scaling>
        <c:axPos val="l"/>
        <c:tickLblPos val="nextTo"/>
        <c:crossAx val="37971840"/>
        <c:crossesAt val="0"/>
        <c:auto val="1"/>
        <c:lblAlgn val="ctr"/>
        <c:lblOffset val="100"/>
      </c:catAx>
      <c:valAx>
        <c:axId val="37971840"/>
        <c:scaling>
          <c:orientation val="minMax"/>
        </c:scaling>
        <c:axPos val="b"/>
        <c:majorGridlines/>
        <c:numFmt formatCode="0" sourceLinked="0"/>
        <c:tickLblPos val="nextTo"/>
        <c:crossAx val="37970304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showVal val="1"/>
          </c:dLbls>
          <c:cat>
            <c:strRef>
              <c:f>Charts!$B$46:$B$56</c:f>
              <c:strCache>
                <c:ptCount val="11"/>
                <c:pt idx="0">
                  <c:v>Decentralizing management of online programs     </c:v>
                </c:pt>
                <c:pt idx="1">
                  <c:v>Centralizing purchasing of technology resources</c:v>
                </c:pt>
                <c:pt idx="2">
                  <c:v>Academic program consolidation</c:v>
                </c:pt>
                <c:pt idx="3">
                  <c:v>Coordinating assessment activities</c:v>
                </c:pt>
                <c:pt idx="4">
                  <c:v>Integrating online/on-campus support services</c:v>
                </c:pt>
                <c:pt idx="5">
                  <c:v>Centralizing management of online programs</c:v>
                </c:pt>
                <c:pt idx="6">
                  <c:v>Change in senior personnel for online program</c:v>
                </c:pt>
                <c:pt idx="7">
                  <c:v>Change in institutional leadership</c:v>
                </c:pt>
                <c:pt idx="8">
                  <c:v>Responding to the impact of program expansion</c:v>
                </c:pt>
                <c:pt idx="9">
                  <c:v>Coordinating instructional resources</c:v>
                </c:pt>
                <c:pt idx="10">
                  <c:v>Budget issues</c:v>
                </c:pt>
              </c:strCache>
            </c:strRef>
          </c:cat>
          <c:val>
            <c:numRef>
              <c:f>Charts!$C$46:$C$56</c:f>
              <c:numCache>
                <c:formatCode>0.0</c:formatCode>
                <c:ptCount val="11"/>
                <c:pt idx="0">
                  <c:v>3</c:v>
                </c:pt>
                <c:pt idx="1">
                  <c:v>11.6</c:v>
                </c:pt>
                <c:pt idx="2">
                  <c:v>14.1</c:v>
                </c:pt>
                <c:pt idx="3">
                  <c:v>20.100000000000001</c:v>
                </c:pt>
                <c:pt idx="4">
                  <c:v>27.1</c:v>
                </c:pt>
                <c:pt idx="5">
                  <c:v>28.6</c:v>
                </c:pt>
                <c:pt idx="6">
                  <c:v>33.200000000000003</c:v>
                </c:pt>
                <c:pt idx="7">
                  <c:v>36.200000000000003</c:v>
                </c:pt>
                <c:pt idx="8">
                  <c:v>40.200000000000003</c:v>
                </c:pt>
                <c:pt idx="9">
                  <c:v>40.700000000000003</c:v>
                </c:pt>
                <c:pt idx="10">
                  <c:v>51.3</c:v>
                </c:pt>
              </c:numCache>
            </c:numRef>
          </c:val>
        </c:ser>
        <c:axId val="38033280"/>
        <c:axId val="38034816"/>
      </c:barChart>
      <c:catAx>
        <c:axId val="38033280"/>
        <c:scaling>
          <c:orientation val="minMax"/>
        </c:scaling>
        <c:axPos val="l"/>
        <c:tickLblPos val="nextTo"/>
        <c:crossAx val="38034816"/>
        <c:crossesAt val="0"/>
        <c:auto val="1"/>
        <c:lblAlgn val="ctr"/>
        <c:lblOffset val="100"/>
      </c:catAx>
      <c:valAx>
        <c:axId val="38034816"/>
        <c:scaling>
          <c:orientation val="minMax"/>
        </c:scaling>
        <c:axPos val="b"/>
        <c:majorGridlines/>
        <c:numFmt formatCode="0" sourceLinked="0"/>
        <c:tickLblPos val="nextTo"/>
        <c:crossAx val="3803328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Charts!$B$76:$B$83</c:f>
              <c:strCache>
                <c:ptCount val="8"/>
                <c:pt idx="0">
                  <c:v>Prior negative experience teaching online</c:v>
                </c:pt>
                <c:pt idx="1">
                  <c:v>Insufficient instr/tech support</c:v>
                </c:pt>
                <c:pt idx="2">
                  <c:v>Not part of the faculty contract</c:v>
                </c:pt>
                <c:pt idx="3">
                  <c:v>Insufficient compensation for the work</c:v>
                </c:pt>
                <c:pt idx="4">
                  <c:v>Not familiar w/technologies used</c:v>
                </c:pt>
                <c:pt idx="5">
                  <c:v>Interaction with students insufficient</c:v>
                </c:pt>
                <c:pt idx="6">
                  <c:v>Quality is less</c:v>
                </c:pt>
                <c:pt idx="7">
                  <c:v>Involves more work for faculty</c:v>
                </c:pt>
              </c:strCache>
            </c:strRef>
          </c:cat>
          <c:val>
            <c:numRef>
              <c:f>Charts!$C$76:$C$83</c:f>
              <c:numCache>
                <c:formatCode>0</c:formatCode>
                <c:ptCount val="8"/>
                <c:pt idx="0">
                  <c:v>10.1</c:v>
                </c:pt>
                <c:pt idx="1">
                  <c:v>10.1</c:v>
                </c:pt>
                <c:pt idx="2">
                  <c:v>18.7</c:v>
                </c:pt>
                <c:pt idx="3">
                  <c:v>23.7</c:v>
                </c:pt>
                <c:pt idx="4">
                  <c:v>28.8</c:v>
                </c:pt>
                <c:pt idx="5">
                  <c:v>29.8</c:v>
                </c:pt>
                <c:pt idx="6">
                  <c:v>32.800000000000004</c:v>
                </c:pt>
                <c:pt idx="7">
                  <c:v>48.5</c:v>
                </c:pt>
              </c:numCache>
            </c:numRef>
          </c:val>
        </c:ser>
        <c:axId val="38042624"/>
        <c:axId val="38077184"/>
      </c:barChart>
      <c:catAx>
        <c:axId val="38042624"/>
        <c:scaling>
          <c:orientation val="minMax"/>
        </c:scaling>
        <c:axPos val="b"/>
        <c:tickLblPos val="nextTo"/>
        <c:crossAx val="38077184"/>
        <c:crosses val="autoZero"/>
        <c:auto val="1"/>
        <c:lblAlgn val="ctr"/>
        <c:lblOffset val="100"/>
      </c:catAx>
      <c:valAx>
        <c:axId val="38077184"/>
        <c:scaling>
          <c:orientation val="minMax"/>
        </c:scaling>
        <c:axPos val="l"/>
        <c:majorGridlines/>
        <c:numFmt formatCode="0" sourceLinked="1"/>
        <c:tickLblPos val="nextTo"/>
        <c:crossAx val="38042624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Charts!$B$76:$B$83</c:f>
              <c:strCache>
                <c:ptCount val="8"/>
                <c:pt idx="0">
                  <c:v>Prior negative experience teaching online</c:v>
                </c:pt>
                <c:pt idx="1">
                  <c:v>Insufficient instr/tech support</c:v>
                </c:pt>
                <c:pt idx="2">
                  <c:v>Not part of the faculty contract</c:v>
                </c:pt>
                <c:pt idx="3">
                  <c:v>Insufficient compensation for the work</c:v>
                </c:pt>
                <c:pt idx="4">
                  <c:v>Not familiar w/technologies used</c:v>
                </c:pt>
                <c:pt idx="5">
                  <c:v>Interaction with students insufficient</c:v>
                </c:pt>
                <c:pt idx="6">
                  <c:v>Quality is less</c:v>
                </c:pt>
                <c:pt idx="7">
                  <c:v>Involves more work for faculty</c:v>
                </c:pt>
              </c:strCache>
            </c:strRef>
          </c:cat>
          <c:val>
            <c:numRef>
              <c:f>Charts!$C$76:$C$83</c:f>
              <c:numCache>
                <c:formatCode>0</c:formatCode>
                <c:ptCount val="8"/>
                <c:pt idx="0">
                  <c:v>10.1</c:v>
                </c:pt>
                <c:pt idx="1">
                  <c:v>10.1</c:v>
                </c:pt>
                <c:pt idx="2">
                  <c:v>18.7</c:v>
                </c:pt>
                <c:pt idx="3">
                  <c:v>23.7</c:v>
                </c:pt>
                <c:pt idx="4">
                  <c:v>28.8</c:v>
                </c:pt>
                <c:pt idx="5">
                  <c:v>29.8</c:v>
                </c:pt>
                <c:pt idx="6">
                  <c:v>32.800000000000004</c:v>
                </c:pt>
                <c:pt idx="7">
                  <c:v>48.5</c:v>
                </c:pt>
              </c:numCache>
            </c:numRef>
          </c:val>
        </c:ser>
        <c:axId val="38121472"/>
        <c:axId val="38123008"/>
      </c:barChart>
      <c:catAx>
        <c:axId val="38121472"/>
        <c:scaling>
          <c:orientation val="minMax"/>
        </c:scaling>
        <c:axPos val="b"/>
        <c:tickLblPos val="nextTo"/>
        <c:crossAx val="38123008"/>
        <c:crosses val="autoZero"/>
        <c:auto val="1"/>
        <c:lblAlgn val="ctr"/>
        <c:lblOffset val="100"/>
      </c:catAx>
      <c:valAx>
        <c:axId val="38123008"/>
        <c:scaling>
          <c:orientation val="minMax"/>
        </c:scaling>
        <c:axPos val="l"/>
        <c:majorGridlines/>
        <c:numFmt formatCode="0" sourceLinked="1"/>
        <c:tickLblPos val="nextTo"/>
        <c:crossAx val="38121472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Charts!$B$76:$B$83</c:f>
              <c:strCache>
                <c:ptCount val="8"/>
                <c:pt idx="0">
                  <c:v>Prior negative experience teaching online</c:v>
                </c:pt>
                <c:pt idx="1">
                  <c:v>Insufficient instr/tech support</c:v>
                </c:pt>
                <c:pt idx="2">
                  <c:v>Not part of the faculty contract</c:v>
                </c:pt>
                <c:pt idx="3">
                  <c:v>Insufficient compensation for the work</c:v>
                </c:pt>
                <c:pt idx="4">
                  <c:v>Not familiar w/technologies used</c:v>
                </c:pt>
                <c:pt idx="5">
                  <c:v>Interaction with students insufficient</c:v>
                </c:pt>
                <c:pt idx="6">
                  <c:v>Quality is less</c:v>
                </c:pt>
                <c:pt idx="7">
                  <c:v>Involves more work for faculty</c:v>
                </c:pt>
              </c:strCache>
            </c:strRef>
          </c:cat>
          <c:val>
            <c:numRef>
              <c:f>Charts!$C$76:$C$83</c:f>
              <c:numCache>
                <c:formatCode>0</c:formatCode>
                <c:ptCount val="8"/>
                <c:pt idx="0">
                  <c:v>10.1</c:v>
                </c:pt>
                <c:pt idx="1">
                  <c:v>10.1</c:v>
                </c:pt>
                <c:pt idx="2">
                  <c:v>18.7</c:v>
                </c:pt>
                <c:pt idx="3">
                  <c:v>23.7</c:v>
                </c:pt>
                <c:pt idx="4">
                  <c:v>28.8</c:v>
                </c:pt>
                <c:pt idx="5">
                  <c:v>29.8</c:v>
                </c:pt>
                <c:pt idx="6">
                  <c:v>32.800000000000004</c:v>
                </c:pt>
                <c:pt idx="7">
                  <c:v>48.5</c:v>
                </c:pt>
              </c:numCache>
            </c:numRef>
          </c:val>
        </c:ser>
        <c:axId val="37847808"/>
        <c:axId val="37849344"/>
      </c:barChart>
      <c:catAx>
        <c:axId val="37847808"/>
        <c:scaling>
          <c:orientation val="minMax"/>
        </c:scaling>
        <c:axPos val="b"/>
        <c:tickLblPos val="nextTo"/>
        <c:crossAx val="37849344"/>
        <c:crosses val="autoZero"/>
        <c:auto val="1"/>
        <c:lblAlgn val="ctr"/>
        <c:lblOffset val="100"/>
      </c:catAx>
      <c:valAx>
        <c:axId val="37849344"/>
        <c:scaling>
          <c:orientation val="minMax"/>
        </c:scaling>
        <c:axPos val="l"/>
        <c:majorGridlines/>
        <c:numFmt formatCode="0" sourceLinked="1"/>
        <c:tickLblPos val="nextTo"/>
        <c:crossAx val="37847808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explosion val="25"/>
          <c:cat>
            <c:strRef>
              <c:f>Charts!$B$98:$B$101</c:f>
              <c:strCache>
                <c:ptCount val="4"/>
                <c:pt idx="0">
                  <c:v>M - F / 9 - 5</c:v>
                </c:pt>
                <c:pt idx="1">
                  <c:v>M - F / 9 - 5 w/limited evening</c:v>
                </c:pt>
                <c:pt idx="2">
                  <c:v>M - F / 9 - 5 w/limited evening &amp; partial weekend</c:v>
                </c:pt>
                <c:pt idx="3">
                  <c:v>Around the clock</c:v>
                </c:pt>
              </c:strCache>
            </c:strRef>
          </c:cat>
          <c:val>
            <c:numRef>
              <c:f>Charts!$C$98:$C$101</c:f>
              <c:numCache>
                <c:formatCode>0.0</c:formatCode>
                <c:ptCount val="4"/>
                <c:pt idx="0">
                  <c:v>12.06</c:v>
                </c:pt>
                <c:pt idx="1">
                  <c:v>19.600000000000001</c:v>
                </c:pt>
                <c:pt idx="2">
                  <c:v>34.67</c:v>
                </c:pt>
                <c:pt idx="3">
                  <c:v>33.67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Charts!$B$5:$B$14</c:f>
              <c:strCache>
                <c:ptCount val="10"/>
                <c:pt idx="0">
                  <c:v>Employers resist hiring online graduates</c:v>
                </c:pt>
                <c:pt idx="1">
                  <c:v>Union agreements covering faculty &amp; staff</c:v>
                </c:pt>
                <c:pt idx="2">
                  <c:v>National/regional accrediting agencies </c:v>
                </c:pt>
                <c:pt idx="3">
                  <c:v>Disciplinary accrediting agencies</c:v>
                </c:pt>
                <c:pt idx="4">
                  <c:v>State regulations/authorities</c:v>
                </c:pt>
                <c:pt idx="5">
                  <c:v>Lack key resources (instructors/support staff)</c:v>
                </c:pt>
                <c:pt idx="6">
                  <c:v>Budget cuts</c:v>
                </c:pt>
                <c:pt idx="7">
                  <c:v>Faculty resistance to teaching online courses </c:v>
                </c:pt>
                <c:pt idx="8">
                  <c:v>Federal regulations governing financial aid</c:v>
                </c:pt>
                <c:pt idx="9">
                  <c:v>Demand of online courses exceeds capacity</c:v>
                </c:pt>
              </c:strCache>
            </c:strRef>
          </c:cat>
          <c:val>
            <c:numRef>
              <c:f>Charts!$C$5:$C$14</c:f>
              <c:numCache>
                <c:formatCode>0.0</c:formatCode>
                <c:ptCount val="10"/>
                <c:pt idx="0">
                  <c:v>12.3</c:v>
                </c:pt>
                <c:pt idx="1">
                  <c:v>18.5</c:v>
                </c:pt>
                <c:pt idx="2">
                  <c:v>20</c:v>
                </c:pt>
                <c:pt idx="3">
                  <c:v>25.6</c:v>
                </c:pt>
                <c:pt idx="4">
                  <c:v>47.2</c:v>
                </c:pt>
                <c:pt idx="5">
                  <c:v>49.7</c:v>
                </c:pt>
                <c:pt idx="6">
                  <c:v>51.8</c:v>
                </c:pt>
                <c:pt idx="7">
                  <c:v>53.3</c:v>
                </c:pt>
                <c:pt idx="8">
                  <c:v>59.5</c:v>
                </c:pt>
                <c:pt idx="9">
                  <c:v>59.5</c:v>
                </c:pt>
              </c:numCache>
            </c:numRef>
          </c:val>
        </c:ser>
        <c:axId val="36490624"/>
        <c:axId val="36574336"/>
      </c:barChart>
      <c:catAx>
        <c:axId val="36490624"/>
        <c:scaling>
          <c:orientation val="minMax"/>
        </c:scaling>
        <c:axPos val="l"/>
        <c:tickLblPos val="nextTo"/>
        <c:crossAx val="36574336"/>
        <c:crosses val="autoZero"/>
        <c:auto val="1"/>
        <c:lblAlgn val="ctr"/>
        <c:lblOffset val="100"/>
      </c:catAx>
      <c:valAx>
        <c:axId val="36574336"/>
        <c:scaling>
          <c:orientation val="minMax"/>
        </c:scaling>
        <c:axPos val="b"/>
        <c:majorGridlines/>
        <c:numFmt formatCode="0" sourceLinked="0"/>
        <c:tickLblPos val="nextTo"/>
        <c:crossAx val="3649062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Charts!$B$5:$B$14</c:f>
              <c:strCache>
                <c:ptCount val="10"/>
                <c:pt idx="0">
                  <c:v>Employers resist hiring online graduates</c:v>
                </c:pt>
                <c:pt idx="1">
                  <c:v>Union agreements covering faculty &amp; staff</c:v>
                </c:pt>
                <c:pt idx="2">
                  <c:v>National/regional accrediting agencies </c:v>
                </c:pt>
                <c:pt idx="3">
                  <c:v>Disciplinary accrediting agencies</c:v>
                </c:pt>
                <c:pt idx="4">
                  <c:v>State regulations/authorities</c:v>
                </c:pt>
                <c:pt idx="5">
                  <c:v>Lack key resources (instructors/support staff)</c:v>
                </c:pt>
                <c:pt idx="6">
                  <c:v>Budget cuts</c:v>
                </c:pt>
                <c:pt idx="7">
                  <c:v>Faculty resistance to teaching online courses </c:v>
                </c:pt>
                <c:pt idx="8">
                  <c:v>Federal regulations governing financial aid</c:v>
                </c:pt>
                <c:pt idx="9">
                  <c:v>Demand of online courses exceeds capacity</c:v>
                </c:pt>
              </c:strCache>
            </c:strRef>
          </c:cat>
          <c:val>
            <c:numRef>
              <c:f>Charts!$C$5:$C$14</c:f>
              <c:numCache>
                <c:formatCode>0.0</c:formatCode>
                <c:ptCount val="10"/>
                <c:pt idx="0">
                  <c:v>12.3</c:v>
                </c:pt>
                <c:pt idx="1">
                  <c:v>18.5</c:v>
                </c:pt>
                <c:pt idx="2">
                  <c:v>20</c:v>
                </c:pt>
                <c:pt idx="3">
                  <c:v>25.6</c:v>
                </c:pt>
                <c:pt idx="4">
                  <c:v>47.2</c:v>
                </c:pt>
                <c:pt idx="5">
                  <c:v>49.7</c:v>
                </c:pt>
                <c:pt idx="6">
                  <c:v>51.8</c:v>
                </c:pt>
                <c:pt idx="7">
                  <c:v>53.3</c:v>
                </c:pt>
                <c:pt idx="8">
                  <c:v>59.5</c:v>
                </c:pt>
                <c:pt idx="9">
                  <c:v>59.5</c:v>
                </c:pt>
              </c:numCache>
            </c:numRef>
          </c:val>
        </c:ser>
        <c:axId val="36619392"/>
        <c:axId val="36620928"/>
      </c:barChart>
      <c:catAx>
        <c:axId val="36619392"/>
        <c:scaling>
          <c:orientation val="minMax"/>
        </c:scaling>
        <c:axPos val="l"/>
        <c:tickLblPos val="nextTo"/>
        <c:crossAx val="36620928"/>
        <c:crosses val="autoZero"/>
        <c:auto val="1"/>
        <c:lblAlgn val="ctr"/>
        <c:lblOffset val="100"/>
      </c:catAx>
      <c:valAx>
        <c:axId val="36620928"/>
        <c:scaling>
          <c:orientation val="minMax"/>
        </c:scaling>
        <c:axPos val="b"/>
        <c:majorGridlines/>
        <c:numFmt formatCode="0" sourceLinked="0"/>
        <c:tickLblPos val="nextTo"/>
        <c:crossAx val="3661939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showVal val="1"/>
          </c:dLbls>
          <c:cat>
            <c:strRef>
              <c:f>Charts!$B$23:$B$35</c:f>
              <c:strCache>
                <c:ptCount val="13"/>
                <c:pt idx="0">
                  <c:v>Earning a "profit" on our online programs</c:v>
                </c:pt>
                <c:pt idx="1">
                  <c:v>Compliance with ADA regulations</c:v>
                </c:pt>
                <c:pt idx="2">
                  <c:v>User support for students</c:v>
                </c:pt>
                <c:pt idx="3">
                  <c:v>Keeping pace with emerging technologies</c:v>
                </c:pt>
                <c:pt idx="4">
                  <c:v>Intense competition for online students</c:v>
                </c:pt>
                <c:pt idx="5">
                  <c:v>Instructional support for faculty</c:v>
                </c:pt>
                <c:pt idx="6">
                  <c:v>Effective assessment of our online programs</c:v>
                </c:pt>
                <c:pt idx="7">
                  <c:v>Inst. financing to build online program</c:v>
                </c:pt>
                <c:pt idx="8">
                  <c:v>Responding to rising demand for online</c:v>
                </c:pt>
                <c:pt idx="9">
                  <c:v>Federal &amp; state regs governing online ed</c:v>
                </c:pt>
                <c:pt idx="10">
                  <c:v>Assuring the quality of instruction</c:v>
                </c:pt>
                <c:pt idx="11">
                  <c:v>Improving retention in online programs</c:v>
                </c:pt>
                <c:pt idx="12">
                  <c:v>Org. challenges to traditional academic units</c:v>
                </c:pt>
              </c:strCache>
            </c:strRef>
          </c:cat>
          <c:val>
            <c:numRef>
              <c:f>Charts!$C$23:$C$35</c:f>
              <c:numCache>
                <c:formatCode>#,##0.0_);[Red]\(#,##0.0\)</c:formatCode>
                <c:ptCount val="13"/>
                <c:pt idx="0">
                  <c:v>3</c:v>
                </c:pt>
                <c:pt idx="1">
                  <c:v>4</c:v>
                </c:pt>
                <c:pt idx="2">
                  <c:v>6.5</c:v>
                </c:pt>
                <c:pt idx="3">
                  <c:v>10.1</c:v>
                </c:pt>
                <c:pt idx="4">
                  <c:v>11.1</c:v>
                </c:pt>
                <c:pt idx="5">
                  <c:v>14.6</c:v>
                </c:pt>
                <c:pt idx="6">
                  <c:v>16.600000000000001</c:v>
                </c:pt>
                <c:pt idx="7">
                  <c:v>17.600000000000001</c:v>
                </c:pt>
                <c:pt idx="8">
                  <c:v>21.1</c:v>
                </c:pt>
                <c:pt idx="9">
                  <c:v>23.1</c:v>
                </c:pt>
                <c:pt idx="10">
                  <c:v>24.6</c:v>
                </c:pt>
                <c:pt idx="11">
                  <c:v>25.6</c:v>
                </c:pt>
                <c:pt idx="12">
                  <c:v>27.6</c:v>
                </c:pt>
              </c:numCache>
            </c:numRef>
          </c:val>
        </c:ser>
        <c:axId val="37668352"/>
        <c:axId val="37669888"/>
      </c:barChart>
      <c:catAx>
        <c:axId val="37668352"/>
        <c:scaling>
          <c:orientation val="minMax"/>
        </c:scaling>
        <c:axPos val="l"/>
        <c:tickLblPos val="nextTo"/>
        <c:crossAx val="37669888"/>
        <c:crosses val="autoZero"/>
        <c:auto val="1"/>
        <c:lblAlgn val="ctr"/>
        <c:lblOffset val="100"/>
      </c:catAx>
      <c:valAx>
        <c:axId val="37669888"/>
        <c:scaling>
          <c:orientation val="minMax"/>
        </c:scaling>
        <c:axPos val="b"/>
        <c:majorGridlines/>
        <c:numFmt formatCode="#,##0_);[Red]\(#,##0\)" sourceLinked="0"/>
        <c:tickLblPos val="nextTo"/>
        <c:crossAx val="3766835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bar"/>
        <c:grouping val="clustered"/>
        <c:ser>
          <c:idx val="0"/>
          <c:order val="0"/>
          <c:dLbls>
            <c:numFmt formatCode="#,##0" sourceLinked="0"/>
            <c:showVal val="1"/>
          </c:dLbls>
          <c:cat>
            <c:strRef>
              <c:f>Charts!$B$23:$B$35</c:f>
              <c:strCache>
                <c:ptCount val="13"/>
                <c:pt idx="0">
                  <c:v>Earning a "profit" on our online programs</c:v>
                </c:pt>
                <c:pt idx="1">
                  <c:v>Compliance with ADA regulations</c:v>
                </c:pt>
                <c:pt idx="2">
                  <c:v>User support for students</c:v>
                </c:pt>
                <c:pt idx="3">
                  <c:v>Keeping pace with emerging technologies</c:v>
                </c:pt>
                <c:pt idx="4">
                  <c:v>Intense competition for online students</c:v>
                </c:pt>
                <c:pt idx="5">
                  <c:v>Instructional support for faculty</c:v>
                </c:pt>
                <c:pt idx="6">
                  <c:v>Effective assessment of our online programs</c:v>
                </c:pt>
                <c:pt idx="7">
                  <c:v>Inst. financing to build online program</c:v>
                </c:pt>
                <c:pt idx="8">
                  <c:v>Responding to rising demand for online</c:v>
                </c:pt>
                <c:pt idx="9">
                  <c:v>Federal &amp; state regs governing online ed</c:v>
                </c:pt>
                <c:pt idx="10">
                  <c:v>Assuring the quality of instruction</c:v>
                </c:pt>
                <c:pt idx="11">
                  <c:v>Improving retention in online programs</c:v>
                </c:pt>
                <c:pt idx="12">
                  <c:v>Org. challenges to traditional academic units</c:v>
                </c:pt>
              </c:strCache>
            </c:strRef>
          </c:cat>
          <c:val>
            <c:numRef>
              <c:f>Charts!$C$23:$C$35</c:f>
              <c:numCache>
                <c:formatCode>#,##0.0_);[Red]\(#,##0.0\)</c:formatCode>
                <c:ptCount val="13"/>
                <c:pt idx="0">
                  <c:v>3</c:v>
                </c:pt>
                <c:pt idx="1">
                  <c:v>4</c:v>
                </c:pt>
                <c:pt idx="2">
                  <c:v>6.5</c:v>
                </c:pt>
                <c:pt idx="3">
                  <c:v>10.1</c:v>
                </c:pt>
                <c:pt idx="4">
                  <c:v>11.1</c:v>
                </c:pt>
                <c:pt idx="5">
                  <c:v>14.6</c:v>
                </c:pt>
                <c:pt idx="6">
                  <c:v>16.600000000000001</c:v>
                </c:pt>
                <c:pt idx="7">
                  <c:v>17.600000000000001</c:v>
                </c:pt>
                <c:pt idx="8">
                  <c:v>21.1</c:v>
                </c:pt>
                <c:pt idx="9">
                  <c:v>23.1</c:v>
                </c:pt>
                <c:pt idx="10">
                  <c:v>24.6</c:v>
                </c:pt>
                <c:pt idx="11">
                  <c:v>25.6</c:v>
                </c:pt>
                <c:pt idx="12">
                  <c:v>27.6</c:v>
                </c:pt>
              </c:numCache>
            </c:numRef>
          </c:val>
        </c:ser>
        <c:axId val="37682176"/>
        <c:axId val="37126912"/>
      </c:barChart>
      <c:catAx>
        <c:axId val="37682176"/>
        <c:scaling>
          <c:orientation val="minMax"/>
        </c:scaling>
        <c:axPos val="l"/>
        <c:tickLblPos val="nextTo"/>
        <c:crossAx val="37126912"/>
        <c:crosses val="autoZero"/>
        <c:auto val="1"/>
        <c:lblAlgn val="ctr"/>
        <c:lblOffset val="100"/>
      </c:catAx>
      <c:valAx>
        <c:axId val="37126912"/>
        <c:scaling>
          <c:orientation val="minMax"/>
        </c:scaling>
        <c:axPos val="b"/>
        <c:majorGridlines/>
        <c:numFmt formatCode="#,##0_);[Red]\(#,##0\)" sourceLinked="0"/>
        <c:tickLblPos val="nextTo"/>
        <c:crossAx val="3768217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cat>
            <c:strRef>
              <c:f>Sheet1!$B$5:$B$6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Sheet1!$C$5:$C$6</c:f>
              <c:numCache>
                <c:formatCode>0.0</c:formatCode>
                <c:ptCount val="2"/>
                <c:pt idx="0">
                  <c:v>63.5</c:v>
                </c:pt>
                <c:pt idx="1">
                  <c:v>36.5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cat>
            <c:strRef>
              <c:f>Sheet1!$B$5:$B$6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Sheet1!$C$5:$C$6</c:f>
              <c:numCache>
                <c:formatCode>0.0</c:formatCode>
                <c:ptCount val="2"/>
                <c:pt idx="0">
                  <c:v>63.5</c:v>
                </c:pt>
                <c:pt idx="1">
                  <c:v>36.5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cat>
            <c:strRef>
              <c:f>Sheet1!$P$26:$P$27</c:f>
              <c:strCache>
                <c:ptCount val="2"/>
                <c:pt idx="0">
                  <c:v>charge more</c:v>
                </c:pt>
                <c:pt idx="1">
                  <c:v>charge less</c:v>
                </c:pt>
              </c:strCache>
            </c:strRef>
          </c:cat>
          <c:val>
            <c:numRef>
              <c:f>Sheet1!$Q$26:$Q$27</c:f>
              <c:numCache>
                <c:formatCode>0.0</c:formatCode>
                <c:ptCount val="2"/>
                <c:pt idx="0">
                  <c:v>80.7</c:v>
                </c:pt>
                <c:pt idx="1">
                  <c:v>19.299999999999986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cat>
            <c:strRef>
              <c:f>Sheet1!$N$26:$N$31</c:f>
              <c:strCache>
                <c:ptCount val="6"/>
                <c:pt idx="0">
                  <c:v>over $251 more</c:v>
                </c:pt>
                <c:pt idx="1">
                  <c:v>$101 - $200 more</c:v>
                </c:pt>
                <c:pt idx="2">
                  <c:v>$0 - $100 more</c:v>
                </c:pt>
                <c:pt idx="3">
                  <c:v>$0 - $100 less</c:v>
                </c:pt>
                <c:pt idx="4">
                  <c:v>$101 - $250 less</c:v>
                </c:pt>
                <c:pt idx="5">
                  <c:v>over $251 less</c:v>
                </c:pt>
              </c:strCache>
            </c:strRef>
          </c:cat>
          <c:val>
            <c:numRef>
              <c:f>Sheet1!$O$26:$O$31</c:f>
              <c:numCache>
                <c:formatCode>0.0</c:formatCode>
                <c:ptCount val="6"/>
                <c:pt idx="0">
                  <c:v>21.7</c:v>
                </c:pt>
                <c:pt idx="1">
                  <c:v>25.3</c:v>
                </c:pt>
                <c:pt idx="2">
                  <c:v>33.700000000000003</c:v>
                </c:pt>
                <c:pt idx="3">
                  <c:v>4.8</c:v>
                </c:pt>
                <c:pt idx="4">
                  <c:v>4.8</c:v>
                </c:pt>
                <c:pt idx="5">
                  <c:v>9.6</c:v>
                </c:pt>
              </c:numCache>
            </c:numRef>
          </c:val>
        </c:ser>
        <c:firstSliceAng val="0"/>
      </c:pieChart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046E12-971B-4615-BA75-E247063C5AA6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D1B549-E390-4B8C-A1CE-F855DD95C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06FEA9-C25B-4E10-8A7E-8EB06A6F92F9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1AA392-3436-4120-BDCD-308FB7A67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represents only 72 institutions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A word about the terms Tuition and Fees.  </a:t>
            </a:r>
          </a:p>
          <a:p>
            <a:r>
              <a:rPr lang="en-US" baseline="0" dirty="0" smtClean="0"/>
              <a:t>I use them separately, I noted that Fees is sometimes used to mean both.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Doct</a:t>
            </a:r>
            <a:r>
              <a:rPr lang="en-US" dirty="0" smtClean="0"/>
              <a:t>      46</a:t>
            </a:r>
          </a:p>
          <a:p>
            <a:r>
              <a:rPr lang="en-US" dirty="0" smtClean="0"/>
              <a:t>Masters</a:t>
            </a:r>
            <a:r>
              <a:rPr lang="en-US" baseline="0" dirty="0" smtClean="0"/>
              <a:t>  40</a:t>
            </a:r>
          </a:p>
          <a:p>
            <a:r>
              <a:rPr lang="en-US" baseline="0" dirty="0" smtClean="0"/>
              <a:t>4-year     4</a:t>
            </a:r>
          </a:p>
          <a:p>
            <a:r>
              <a:rPr lang="en-US" baseline="0" dirty="0" smtClean="0"/>
              <a:t>Assoc      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AA392-3436-4120-BDCD-308FB7A67B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2971800"/>
          </a:xfrm>
          <a:prstGeom prst="rect">
            <a:avLst/>
          </a:prstGeom>
          <a:solidFill>
            <a:schemeClr val="bg2"/>
          </a:solidFill>
          <a:effectLst>
            <a:reflection blurRad="6350" stA="50000" endA="300" endPos="90000" dist="50800" dir="5400000" sy="-100000" algn="bl" rotWithShape="0"/>
          </a:effectLst>
          <a:scene3d>
            <a:camera prst="orthographicFront"/>
            <a:lightRig rig="threePt" dir="t"/>
          </a:scene3d>
          <a:sp3d contourW="12700" prstMaterial="translucentPowder">
            <a:bevelT w="190500" h="88900" prst="softRound"/>
            <a:contourClr>
              <a:schemeClr val="tx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5917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06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2" name="Picture 11" descr="wcet-cmyk-withTa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344434" y="531004"/>
            <a:ext cx="6455131" cy="1938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752600"/>
            <a:ext cx="8305800" cy="4343400"/>
          </a:xfrm>
          <a:prstGeom prst="rect">
            <a:avLst/>
          </a:prstGeom>
        </p:spPr>
        <p:txBody>
          <a:bodyPr/>
          <a:lstStyle>
            <a:lvl1pPr>
              <a:buClr>
                <a:srgbClr val="FFC000"/>
              </a:buClr>
              <a:buSzPct val="110000"/>
              <a:buFont typeface="Arial" pitchFamily="34" charset="0"/>
              <a:buChar char="•"/>
              <a:defRPr/>
            </a:lvl1pPr>
            <a:lvl2pPr>
              <a:buClr>
                <a:srgbClr val="FFC000"/>
              </a:buClr>
              <a:buSzPct val="110000"/>
              <a:buFont typeface="Arial" pitchFamily="34" charset="0"/>
              <a:buChar char="•"/>
              <a:defRPr/>
            </a:lvl2pPr>
            <a:lvl3pPr>
              <a:buClr>
                <a:srgbClr val="FFC000"/>
              </a:buClr>
              <a:buSzPct val="110000"/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8814"/>
            <a:ext cx="8229600" cy="104658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95C312-A427-F541-A1B2-EA24C9EFCC33}" type="datetimeFigureOut">
              <a:rPr lang="en-US" smtClean="0"/>
              <a:pPr/>
              <a:t>4/2/2013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18C2E-3290-4B4D-BFF6-5149EA247F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16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tif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wcet_horiz_rgb_sm.t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4639"/>
          <a:stretch>
            <a:fillRect/>
          </a:stretch>
        </p:blipFill>
        <p:spPr>
          <a:xfrm>
            <a:off x="228600" y="6248400"/>
            <a:ext cx="1447800" cy="45862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1500188"/>
            <a:ext cx="8534400" cy="0"/>
          </a:xfrm>
          <a:prstGeom prst="line">
            <a:avLst/>
          </a:prstGeom>
          <a:ln w="19050">
            <a:solidFill>
              <a:srgbClr val="B2BB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7315200" y="6324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wcet.wiche.edu</a:t>
            </a:r>
            <a:endParaRPr lang="en-US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90563" indent="-346075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27113" indent="-33655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Asking the Right Questions About What We Do</a:t>
            </a:r>
            <a:br>
              <a:rPr lang="en-US" dirty="0" smtClean="0"/>
            </a:br>
            <a:r>
              <a:rPr lang="en-US" sz="3200" dirty="0" smtClean="0"/>
              <a:t>WCET Annual Meeting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066800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November 2, 2012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2362200" y="1524000"/>
          <a:ext cx="4572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If “no” to previous question…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u="sng" dirty="0" smtClean="0">
                <a:solidFill>
                  <a:srgbClr val="FFFF00"/>
                </a:solidFill>
              </a:rPr>
              <a:t>Compared to our on-campus</a:t>
            </a:r>
            <a:r>
              <a:rPr lang="en-US" sz="2800" b="1" dirty="0" smtClean="0">
                <a:solidFill>
                  <a:srgbClr val="FFFF00"/>
                </a:solidFill>
              </a:rPr>
              <a:t> courses and programs tuition/fees for one term in our online program are: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4038600"/>
            <a:ext cx="2810000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Charge MORE  80.7%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1600200"/>
            <a:ext cx="2278957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All Institutions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2057400"/>
            <a:ext cx="258577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Charge LESS  19.3%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2286000" y="1524000"/>
          <a:ext cx="4572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If “no” to previous question…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800" b="1" u="sng" dirty="0" smtClean="0">
                <a:solidFill>
                  <a:srgbClr val="FFFF00"/>
                </a:solidFill>
              </a:rPr>
              <a:t>Compared to our on-campus </a:t>
            </a:r>
            <a:r>
              <a:rPr lang="en-US" sz="2800" b="1" dirty="0" smtClean="0">
                <a:solidFill>
                  <a:srgbClr val="FFFF00"/>
                </a:solidFill>
              </a:rPr>
              <a:t>courses and programs tuition/fees for one term in our online program are: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2667000"/>
            <a:ext cx="312874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Over $251 More  21.7%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1600200"/>
            <a:ext cx="2278957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All Institutions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5029200"/>
            <a:ext cx="337220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$101 – $250 More  25.3%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495800"/>
            <a:ext cx="306122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$0 – $100 More  33.7%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1524000"/>
            <a:ext cx="3160032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$0 – $100 Less       4.8%</a:t>
            </a:r>
          </a:p>
          <a:p>
            <a:r>
              <a:rPr lang="en-US" sz="2400" dirty="0" smtClean="0"/>
              <a:t>$101 – $250 Less   4.8%</a:t>
            </a:r>
          </a:p>
          <a:p>
            <a:r>
              <a:rPr lang="en-US" sz="2400" dirty="0" smtClean="0"/>
              <a:t>Over $251 Less       9.6%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8979" y="919058"/>
            <a:ext cx="7459826" cy="5938942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Reorganizing the Management of Online Education (WCET 2011)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928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Reorganizing the Management of Online Education (WCET 2011)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828800" y="2362200"/>
            <a:ext cx="3352800" cy="3352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1981200"/>
            <a:ext cx="3810000" cy="36576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514600"/>
            <a:ext cx="2834750" cy="138499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39%</a:t>
            </a:r>
          </a:p>
          <a:p>
            <a:pPr algn="ctr"/>
            <a:r>
              <a:rPr lang="en-US" sz="2800" b="1" dirty="0" smtClean="0"/>
              <a:t>have restructured</a:t>
            </a:r>
          </a:p>
          <a:p>
            <a:pPr algn="ctr"/>
            <a:r>
              <a:rPr lang="en-US" sz="2800" b="1" dirty="0" smtClean="0"/>
              <a:t>in last two years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2514600"/>
            <a:ext cx="3322256" cy="138499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49%</a:t>
            </a:r>
          </a:p>
          <a:p>
            <a:pPr algn="ctr"/>
            <a:r>
              <a:rPr lang="en-US" sz="2800" b="1" dirty="0" smtClean="0"/>
              <a:t>will likely restructure</a:t>
            </a:r>
          </a:p>
          <a:p>
            <a:pPr algn="ctr"/>
            <a:r>
              <a:rPr lang="en-US" sz="2800" b="1" dirty="0" smtClean="0"/>
              <a:t>in next two years</a:t>
            </a:r>
          </a:p>
        </p:txBody>
      </p:sp>
    </p:spTree>
    <p:extLst>
      <p:ext uri="{BB962C8B-B14F-4D97-AF65-F5344CB8AC3E}">
        <p14:creationId xmlns:p14="http://schemas.microsoft.com/office/powerpoint/2010/main" xmlns="" val="4099928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Reorganizing the Management of Online Education (WCET 2011)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828800" y="2362200"/>
            <a:ext cx="3352800" cy="3352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10000" y="1981200"/>
            <a:ext cx="3810000" cy="36576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2514600"/>
            <a:ext cx="2834750" cy="138499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39%</a:t>
            </a:r>
          </a:p>
          <a:p>
            <a:pPr algn="ctr"/>
            <a:r>
              <a:rPr lang="en-US" sz="2800" b="1" dirty="0" smtClean="0"/>
              <a:t>have restructured</a:t>
            </a:r>
          </a:p>
          <a:p>
            <a:pPr algn="ctr"/>
            <a:r>
              <a:rPr lang="en-US" sz="2800" b="1" dirty="0" smtClean="0"/>
              <a:t>in last two years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2514600"/>
            <a:ext cx="3322256" cy="138499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49%</a:t>
            </a:r>
          </a:p>
          <a:p>
            <a:pPr algn="ctr"/>
            <a:r>
              <a:rPr lang="en-US" sz="2800" b="1" dirty="0" smtClean="0"/>
              <a:t>will likely restructure</a:t>
            </a:r>
          </a:p>
          <a:p>
            <a:pPr algn="ctr"/>
            <a:r>
              <a:rPr lang="en-US" sz="2800" b="1" dirty="0" smtClean="0"/>
              <a:t>in next two years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67000" y="4953000"/>
            <a:ext cx="3199979" cy="138499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23%</a:t>
            </a:r>
          </a:p>
          <a:p>
            <a:pPr algn="ctr"/>
            <a:r>
              <a:rPr lang="en-US" sz="2800" b="1" dirty="0" smtClean="0"/>
              <a:t>have restructured</a:t>
            </a:r>
          </a:p>
          <a:p>
            <a:pPr algn="ctr"/>
            <a:r>
              <a:rPr lang="en-US" sz="2800" b="1" dirty="0" smtClean="0"/>
              <a:t>and likely will again.</a:t>
            </a:r>
          </a:p>
        </p:txBody>
      </p:sp>
      <p:sp>
        <p:nvSpPr>
          <p:cNvPr id="10" name="Curved Right Arrow 9"/>
          <p:cNvSpPr/>
          <p:nvPr/>
        </p:nvSpPr>
        <p:spPr>
          <a:xfrm rot="10200000">
            <a:off x="4572000" y="3962400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928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0" y="2286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4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Factors contributing to the reorganization of the management of online programs at your campus?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0" y="2286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4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Factors contributing to the reorganization of the management of online programs at your campus?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4572000"/>
            <a:ext cx="7770269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514350" indent="-514350"/>
            <a:r>
              <a:rPr lang="en-US" sz="3200" b="1" dirty="0" smtClean="0"/>
              <a:t>1.  Budget issues  51%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/>
              <a:t>Coordinating instructional resources  41%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/>
              <a:t>Impact of program expansion  40%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0" y="22860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4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Factors contributing to the reorganization of the management of online programs at your campus?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4572000"/>
            <a:ext cx="7696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3200" b="1" dirty="0" smtClean="0"/>
              <a:t>Change in institution leadership  36%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Change in online leadership  31%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0" y="1524000"/>
          <a:ext cx="8991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/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6586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FF00"/>
                </a:solidFill>
              </a:rPr>
              <a:t>Are the issues listed below significant sources of faculty resistance to teaching online (% significant/very significant)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0" y="1524000"/>
          <a:ext cx="8991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/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6586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FF00"/>
                </a:solidFill>
              </a:rPr>
              <a:t>Are the issues listed below significant sources of faculty resistance to teaching online (% significant/very significant)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676400"/>
            <a:ext cx="7111499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514350" indent="-514350"/>
            <a:r>
              <a:rPr lang="en-US" sz="3200" b="1" dirty="0" smtClean="0"/>
              <a:t>1.  More work for faculty  49%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/>
              <a:t>Quality is less  33%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/>
              <a:t>Student interaction insufficient  30%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Methodology</a:t>
            </a:r>
          </a:p>
          <a:p>
            <a:r>
              <a:rPr lang="en-US" dirty="0" smtClean="0"/>
              <a:t>Partnered with Campus Computing.</a:t>
            </a:r>
          </a:p>
          <a:p>
            <a:r>
              <a:rPr lang="en-US" dirty="0" smtClean="0"/>
              <a:t>Respondents from all higher education sectors across the US.</a:t>
            </a:r>
          </a:p>
          <a:p>
            <a:r>
              <a:rPr lang="en-US" dirty="0" smtClean="0"/>
              <a:t>Target senior online learning person.</a:t>
            </a:r>
          </a:p>
          <a:p>
            <a:r>
              <a:rPr lang="en-US" dirty="0" smtClean="0"/>
              <a:t>Conducted in late 2011.</a:t>
            </a:r>
          </a:p>
          <a:p>
            <a:r>
              <a:rPr lang="en-US" dirty="0" smtClean="0"/>
              <a:t>N=199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/>
          <p:nvPr/>
        </p:nvGraphicFramePr>
        <p:xfrm>
          <a:off x="0" y="1524000"/>
          <a:ext cx="8991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/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6586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FF00"/>
                </a:solidFill>
              </a:rPr>
              <a:t>Are the issues listed below significant sources of faculty resistance to teaching online (% significant/very significant)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676400"/>
            <a:ext cx="6763005" cy="156966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3200" b="1" dirty="0" smtClean="0"/>
              <a:t>Not familiar with technologies  29%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Insufficient compensation  24%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Not in faculty contract  19%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Limits for the number of students in individual online courses or class selections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1"/>
          </p:nvPr>
        </p:nvGraphicFramePr>
        <p:xfrm>
          <a:off x="381000" y="2895600"/>
          <a:ext cx="8305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/>
                <a:gridCol w="2895600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Percent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Institutions that have limits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69%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4419600"/>
          <a:ext cx="83058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/>
                <a:gridCol w="2895600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No.</a:t>
                      </a:r>
                      <a:r>
                        <a:rPr lang="en-US" sz="2800" baseline="0" dirty="0" smtClean="0"/>
                        <a:t>  of Students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Average maximum</a:t>
                      </a:r>
                      <a:r>
                        <a:rPr lang="en-US" sz="2800" baseline="0" dirty="0" smtClean="0"/>
                        <a:t> number of students for online classes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4000" dirty="0" smtClean="0"/>
          </a:p>
          <a:p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46586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rgbClr val="FFFF00"/>
                </a:solidFill>
              </a:rPr>
              <a:t>Availability of technical support  services for students in online programs: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0" y="2057400"/>
          <a:ext cx="9144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29200" y="1752600"/>
            <a:ext cx="142539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M–F / 9-5</a:t>
            </a:r>
          </a:p>
          <a:p>
            <a:r>
              <a:rPr lang="en-US" sz="2400" b="1" dirty="0" smtClean="0"/>
              <a:t>12%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0" y="3429000"/>
            <a:ext cx="2335768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M–F / 9-5</a:t>
            </a:r>
          </a:p>
          <a:p>
            <a:r>
              <a:rPr lang="en-US" sz="2400" b="1" dirty="0" smtClean="0"/>
              <a:t>Limited evenings</a:t>
            </a:r>
          </a:p>
          <a:p>
            <a:r>
              <a:rPr lang="en-US" sz="2400" b="1" dirty="0" smtClean="0"/>
              <a:t>20%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0800" y="5715000"/>
            <a:ext cx="3645422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M–F / 9-5 Limited evenings</a:t>
            </a:r>
          </a:p>
          <a:p>
            <a:r>
              <a:rPr lang="en-US" sz="2400" b="1" dirty="0" smtClean="0"/>
              <a:t> &amp; weekends   35%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2819400"/>
            <a:ext cx="234654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Around the clock</a:t>
            </a:r>
          </a:p>
          <a:p>
            <a:r>
              <a:rPr lang="en-US" sz="2400" b="1" dirty="0" smtClean="0"/>
              <a:t>34%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0" y="1676400"/>
            <a:ext cx="4114800" cy="43434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QUESTIONS????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dirty="0" smtClean="0"/>
              <a:t>Russ Poulin</a:t>
            </a:r>
            <a:br>
              <a:rPr lang="en-US" dirty="0" smtClean="0"/>
            </a:br>
            <a:r>
              <a:rPr lang="en-US" dirty="0" smtClean="0"/>
              <a:t>rpoulin@wiche.edu</a:t>
            </a:r>
          </a:p>
          <a:p>
            <a:pPr algn="ctr">
              <a:buNone/>
            </a:pPr>
            <a:endParaRPr lang="en-US" sz="1200" dirty="0" smtClean="0"/>
          </a:p>
          <a:p>
            <a:pPr algn="ctr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tsAcademi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32342" y="1371600"/>
            <a:ext cx="5211658" cy="4095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Our efforts to expand our online education programs have been impeded by the following ( pct agree/strongly agree):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2362200"/>
          <a:ext cx="9372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Our efforts to expand our online education programs have been impeded by the following ( pct agree/strongly agree):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2362200"/>
          <a:ext cx="9372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70917" y="4572000"/>
            <a:ext cx="5873083" cy="107721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514350" indent="-514350"/>
            <a:r>
              <a:rPr lang="en-US" sz="3200" b="1" dirty="0" smtClean="0"/>
              <a:t>1.  Demand exceeds capacity 60%</a:t>
            </a:r>
          </a:p>
          <a:p>
            <a:pPr marL="514350" indent="-514350"/>
            <a:r>
              <a:rPr lang="en-US" sz="3200" b="1" dirty="0" smtClean="0"/>
              <a:t>1.  Federal regulations 60%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Our efforts to expand our online education programs have been impeded by the following ( pct agree/strongly agree):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2362200"/>
          <a:ext cx="9372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70917" y="4572000"/>
            <a:ext cx="4753417" cy="206210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marL="514350" indent="-514350"/>
            <a:r>
              <a:rPr lang="en-US" sz="3200" b="1" dirty="0" smtClean="0"/>
              <a:t>3.  Faculty resistance 53%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Budget cuts 60%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Lack key resources  50%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State regulations  47%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Top issues confronting online education over the next two to three years (vote for two):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0" y="2362200"/>
          <a:ext cx="9144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76119" y="4572000"/>
            <a:ext cx="7267881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b="1" dirty="0" smtClean="0"/>
              <a:t>1.  Org. challenges to tradition 28%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/>
              <a:t>Improving retention  26%</a:t>
            </a:r>
          </a:p>
          <a:p>
            <a:pPr marL="514350" indent="-514350">
              <a:buAutoNum type="arabicPeriod" startAt="2"/>
            </a:pPr>
            <a:r>
              <a:rPr lang="en-US" sz="3200" b="1" dirty="0" smtClean="0"/>
              <a:t>Assuring the quality of instruction 25%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\\fs6\all_staff\wcet\WCET\Logos2010Temp\header-withtag.jpg"/>
          <p:cNvPicPr/>
          <p:nvPr/>
        </p:nvPicPr>
        <p:blipFill>
          <a:blip r:embed="rId3" cstate="print"/>
          <a:srcRect l="787" t="2000"/>
          <a:stretch>
            <a:fillRect/>
          </a:stretch>
        </p:blipFill>
        <p:spPr bwMode="auto">
          <a:xfrm>
            <a:off x="2514600" y="152400"/>
            <a:ext cx="365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5240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Top issues confronting online education over the next two to three years (vote for two):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0" y="2362200"/>
          <a:ext cx="9144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67000" y="4572000"/>
            <a:ext cx="6658281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3200" b="1" dirty="0" smtClean="0"/>
              <a:t>Federal &amp; sate regulations  23%</a:t>
            </a:r>
          </a:p>
          <a:p>
            <a:pPr marL="514350" indent="-514350">
              <a:buAutoNum type="arabicPeriod" startAt="4"/>
            </a:pPr>
            <a:r>
              <a:rPr lang="en-US" sz="3200" b="1" dirty="0" smtClean="0"/>
              <a:t>Responding to rising demand  21%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4658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Do students in your online programs </a:t>
            </a:r>
            <a:r>
              <a:rPr lang="en-US" sz="2800" b="1" u="sng" dirty="0" smtClean="0">
                <a:solidFill>
                  <a:srgbClr val="FFFF00"/>
                </a:solidFill>
              </a:rPr>
              <a:t>pay the same total tuition</a:t>
            </a:r>
            <a:r>
              <a:rPr lang="en-US" sz="2800" b="1" dirty="0" smtClean="0">
                <a:solidFill>
                  <a:srgbClr val="FFFF00"/>
                </a:solidFill>
              </a:rPr>
              <a:t> (not including special fees for books or course materials) as students in your on-campus programs</a:t>
            </a:r>
            <a:r>
              <a:rPr lang="en-US" sz="2800" dirty="0" smtClean="0">
                <a:solidFill>
                  <a:srgbClr val="FFFF00"/>
                </a:solidFill>
              </a:rPr>
              <a:t>?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524000"/>
          <a:ext cx="5410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819400"/>
            <a:ext cx="1665841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  36.5%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4495800"/>
            <a:ext cx="171220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Yes  63.5%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1752600"/>
            <a:ext cx="2368725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All Institutions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46586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Do students in your online programs </a:t>
            </a:r>
            <a:r>
              <a:rPr lang="en-US" sz="2800" b="1" u="sng" dirty="0" smtClean="0">
                <a:solidFill>
                  <a:srgbClr val="FFFF00"/>
                </a:solidFill>
              </a:rPr>
              <a:t>pay the same total tuition</a:t>
            </a:r>
            <a:r>
              <a:rPr lang="en-US" sz="2800" b="1" dirty="0" smtClean="0">
                <a:solidFill>
                  <a:srgbClr val="FFFF00"/>
                </a:solidFill>
              </a:rPr>
              <a:t> (not including special fees for books or course materials) as students in your on-campus programs</a:t>
            </a:r>
            <a:r>
              <a:rPr lang="en-US" sz="2800" dirty="0" smtClean="0">
                <a:solidFill>
                  <a:srgbClr val="FFFF00"/>
                </a:solidFill>
              </a:rPr>
              <a:t>?</a:t>
            </a:r>
            <a:endParaRPr lang="en-US" sz="2800" dirty="0">
              <a:solidFill>
                <a:srgbClr val="FFFF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524000"/>
          <a:ext cx="5410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2819400"/>
            <a:ext cx="1665841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No  36.5%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4495800"/>
            <a:ext cx="1712200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Yes  63.5%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1981200"/>
            <a:ext cx="2895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Public Universities</a:t>
            </a:r>
          </a:p>
          <a:p>
            <a:r>
              <a:rPr lang="en-US" sz="2600" dirty="0" smtClean="0"/>
              <a:t>Responding ‘Yes’</a:t>
            </a:r>
          </a:p>
          <a:p>
            <a:endParaRPr lang="en-US" sz="2600" dirty="0" smtClean="0"/>
          </a:p>
          <a:p>
            <a:r>
              <a:rPr lang="en-US" sz="2600" dirty="0" smtClean="0"/>
              <a:t>By Highest Offering:</a:t>
            </a:r>
          </a:p>
          <a:p>
            <a:r>
              <a:rPr lang="en-US" sz="2600" dirty="0" smtClean="0"/>
              <a:t>Doctoral –      56.5%</a:t>
            </a:r>
          </a:p>
          <a:p>
            <a:r>
              <a:rPr lang="en-US" sz="2600" dirty="0" smtClean="0"/>
              <a:t>Masters –       53.8%</a:t>
            </a:r>
          </a:p>
          <a:p>
            <a:r>
              <a:rPr lang="en-US" sz="2600" dirty="0" smtClean="0"/>
              <a:t>4-Year –          50.0%</a:t>
            </a:r>
          </a:p>
          <a:p>
            <a:r>
              <a:rPr lang="en-US" sz="2600" dirty="0" smtClean="0"/>
              <a:t>Associates –  74.1%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1752600"/>
            <a:ext cx="2368725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All Institutions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cet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FFFF00"/>
        </a:solidFill>
      </a:spPr>
      <a:bodyPr wrap="none" rtlCol="0">
        <a:spAutoFit/>
      </a:bodyPr>
      <a:lstStyle>
        <a:defPPr>
          <a:defRPr sz="32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wcet1</Template>
  <TotalTime>1593</TotalTime>
  <Words>731</Words>
  <Application>Microsoft Office PowerPoint</Application>
  <PresentationFormat>On-screen Show (4:3)</PresentationFormat>
  <Paragraphs>143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wcet1</vt:lpstr>
      <vt:lpstr>Asking the Right Questions About What We Do WCET Annual Meeting </vt:lpstr>
      <vt:lpstr>Slide 2</vt:lpstr>
      <vt:lpstr>Slide 3</vt:lpstr>
      <vt:lpstr>Slide 4</vt:lpstr>
      <vt:lpstr>Slide 5</vt:lpstr>
      <vt:lpstr>Slide 6</vt:lpstr>
      <vt:lpstr>Slide 7</vt:lpstr>
      <vt:lpstr>Do students in your online programs pay the same total tuition (not including special fees for books or course materials) as students in your on-campus programs?</vt:lpstr>
      <vt:lpstr>Do students in your online programs pay the same total tuition (not including special fees for books or course materials) as students in your on-campus programs?</vt:lpstr>
      <vt:lpstr>If “no” to previous question… Compared to our on-campus courses and programs tuition/fees for one term in our online program are:</vt:lpstr>
      <vt:lpstr>If “no” to previous question… Compared to our on-campus courses and programs tuition/fees for one term in our online program are:</vt:lpstr>
      <vt:lpstr>Reorganizing the Management of Online Education (WCET 2011)</vt:lpstr>
      <vt:lpstr>Reorganizing the Management of Online Education (WCET 2011)</vt:lpstr>
      <vt:lpstr>Reorganizing the Management of Online Education (WCET 2011)</vt:lpstr>
      <vt:lpstr>Slide 15</vt:lpstr>
      <vt:lpstr>Slide 16</vt:lpstr>
      <vt:lpstr>Slide 17</vt:lpstr>
      <vt:lpstr>Are the issues listed below significant sources of faculty resistance to teaching online (% significant/very significant) </vt:lpstr>
      <vt:lpstr>Are the issues listed below significant sources of faculty resistance to teaching online (% significant/very significant) </vt:lpstr>
      <vt:lpstr>Are the issues listed below significant sources of faculty resistance to teaching online (% significant/very significant) </vt:lpstr>
      <vt:lpstr>Slide 21</vt:lpstr>
      <vt:lpstr>Availability of technical support  services for students in online programs:</vt:lpstr>
      <vt:lpstr>Slide 23</vt:lpstr>
    </vt:vector>
  </TitlesOfParts>
  <Company>WICHE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callen</dc:creator>
  <cp:lastModifiedBy>Peggy Stevens</cp:lastModifiedBy>
  <cp:revision>142</cp:revision>
  <dcterms:created xsi:type="dcterms:W3CDTF">2012-01-19T22:16:57Z</dcterms:created>
  <dcterms:modified xsi:type="dcterms:W3CDTF">2013-04-02T15:57:25Z</dcterms:modified>
</cp:coreProperties>
</file>